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6"/>
  </p:notesMasterIdLst>
  <p:handoutMasterIdLst>
    <p:handoutMasterId r:id="rId17"/>
  </p:handoutMasterIdLst>
  <p:sldIdLst>
    <p:sldId id="661" r:id="rId5"/>
    <p:sldId id="980" r:id="rId6"/>
    <p:sldId id="967" r:id="rId7"/>
    <p:sldId id="991" r:id="rId8"/>
    <p:sldId id="992" r:id="rId9"/>
    <p:sldId id="993" r:id="rId10"/>
    <p:sldId id="997" r:id="rId11"/>
    <p:sldId id="994" r:id="rId12"/>
    <p:sldId id="995" r:id="rId13"/>
    <p:sldId id="996" r:id="rId14"/>
    <p:sldId id="898" r:id="rId15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18FC"/>
    <a:srgbClr val="FFFF99"/>
    <a:srgbClr val="1E1AB0"/>
    <a:srgbClr val="15127C"/>
    <a:srgbClr val="0E02B0"/>
    <a:srgbClr val="1103C9"/>
    <a:srgbClr val="4920F8"/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5" autoAdjust="0"/>
    <p:restoredTop sz="71522" autoAdjust="0"/>
  </p:normalViewPr>
  <p:slideViewPr>
    <p:cSldViewPr snapToGrid="0">
      <p:cViewPr varScale="1">
        <p:scale>
          <a:sx n="54" d="100"/>
          <a:sy n="54" d="100"/>
        </p:scale>
        <p:origin x="62" y="1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onjae-projects.tistory.com/2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xoft.tistory.com/3" TargetMode="External"/><Relationship Id="rId4" Type="http://schemas.openxmlformats.org/officeDocument/2006/relationships/hyperlink" Target="https://dbstndi6316.tistory.com/376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손가락 </a:t>
            </a:r>
            <a:r>
              <a:rPr lang="en-US" altLang="ko-KR" dirty="0"/>
              <a:t>6</a:t>
            </a:r>
            <a:r>
              <a:rPr lang="ko-KR" altLang="en-US" dirty="0"/>
              <a:t>개로 복잡한 구조 구현 어려움</a:t>
            </a:r>
            <a:endParaRPr lang="en-US" altLang="ko-KR" dirty="0"/>
          </a:p>
          <a:p>
            <a:r>
              <a:rPr lang="ko-KR" altLang="en-US" dirty="0"/>
              <a:t>그리고 복잡한 프롬프트 잘 반영 못함</a:t>
            </a:r>
            <a:endParaRPr lang="en-US" altLang="ko-KR" dirty="0"/>
          </a:p>
          <a:p>
            <a:r>
              <a:rPr lang="ko-KR" altLang="en-US" dirty="0"/>
              <a:t>캥거루 사진 보면 가장 아래 캥거루는 주황색 선글라스 </a:t>
            </a:r>
            <a:r>
              <a:rPr lang="en-US" altLang="ko-KR" dirty="0"/>
              <a:t>– concept bleeding</a:t>
            </a:r>
            <a:r>
              <a:rPr lang="ko-KR" altLang="en-US" dirty="0"/>
              <a:t>이라는 의도하지 않은 병합 또는 시각적 요소의 겹침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다양한 해상도 비율을 참고</a:t>
            </a:r>
            <a:r>
              <a:rPr lang="en-US" altLang="ko-KR" dirty="0"/>
              <a:t>, 1024</a:t>
            </a:r>
            <a:r>
              <a:rPr lang="ko-KR" altLang="en-US" dirty="0"/>
              <a:t>로 고해상도 이미지 생성 가능함 </a:t>
            </a:r>
          </a:p>
          <a:p>
            <a:r>
              <a:rPr lang="ko-KR" altLang="en-US" dirty="0"/>
              <a:t>복잡한 구조 구현</a:t>
            </a:r>
            <a:r>
              <a:rPr lang="en-US" altLang="ko-KR" dirty="0"/>
              <a:t>, concept bleeding, </a:t>
            </a:r>
            <a:r>
              <a:rPr lang="ko-KR" altLang="en-US" dirty="0"/>
              <a:t>그리고 텍스트를 잘 인식하지 못하는 듯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CLIP</a:t>
            </a:r>
            <a:r>
              <a:rPr lang="ko-KR" altLang="en-US" dirty="0"/>
              <a:t>의 텍스트 인코딩을 넣을 때 각 객체간 분리해서 </a:t>
            </a:r>
            <a:r>
              <a:rPr lang="en-US" altLang="ko-KR" dirty="0"/>
              <a:t>contrastive learning</a:t>
            </a:r>
            <a:r>
              <a:rPr lang="ko-KR" altLang="en-US" dirty="0"/>
              <a:t>을 하면 좋지 않을까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en-US" altLang="ko-KR" dirty="0"/>
              <a:t>128x128 latent space</a:t>
            </a:r>
            <a:r>
              <a:rPr lang="ko-KR" altLang="en-US" dirty="0"/>
              <a:t>를 크게 하기 </a:t>
            </a:r>
            <a:r>
              <a:rPr lang="en-US" altLang="ko-KR" dirty="0"/>
              <a:t>or GLIDE</a:t>
            </a:r>
            <a:r>
              <a:rPr lang="ko-KR" altLang="en-US" dirty="0"/>
              <a:t>의 </a:t>
            </a:r>
            <a:r>
              <a:rPr lang="en-US" altLang="ko-KR" dirty="0"/>
              <a:t>Iteration inpainting </a:t>
            </a:r>
            <a:r>
              <a:rPr lang="ko-KR" altLang="en-US" dirty="0"/>
              <a:t>성능을 확인해보는 것도 좋을 듯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28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5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sz="1200" dirty="0"/>
              <a:t>1. </a:t>
            </a:r>
            <a:r>
              <a:rPr lang="ko-KR" altLang="en-US" sz="1200" dirty="0"/>
              <a:t>고해상도 </a:t>
            </a:r>
            <a:r>
              <a:rPr lang="en-US" altLang="ko-KR" sz="1200" dirty="0"/>
              <a:t>sample </a:t>
            </a:r>
            <a:r>
              <a:rPr lang="ko-KR" altLang="en-US" sz="1200" dirty="0"/>
              <a:t>생성</a:t>
            </a:r>
            <a:r>
              <a:rPr lang="en-US" altLang="ko-KR" sz="1200" dirty="0"/>
              <a:t>- 3</a:t>
            </a:r>
            <a:r>
              <a:rPr lang="ko-KR" altLang="en-US" sz="1200" dirty="0"/>
              <a:t>배 더 큰 </a:t>
            </a:r>
            <a:r>
              <a:rPr lang="en-US" altLang="ko-KR" sz="1200" dirty="0"/>
              <a:t>U-Net backbone</a:t>
            </a:r>
          </a:p>
          <a:p>
            <a:pPr lvl="1"/>
            <a:r>
              <a:rPr lang="en-US" altLang="ko-KR" sz="1200" dirty="0"/>
              <a:t>2. </a:t>
            </a:r>
            <a:r>
              <a:rPr lang="ko-KR" altLang="en-US" sz="1200" dirty="0"/>
              <a:t>추가 </a:t>
            </a:r>
            <a:r>
              <a:rPr lang="en-US" altLang="ko-KR" sz="1200" dirty="0"/>
              <a:t>supervision </a:t>
            </a:r>
            <a:r>
              <a:rPr lang="ko-KR" altLang="en-US" sz="1200" dirty="0"/>
              <a:t>필요하지 않은 </a:t>
            </a:r>
            <a:r>
              <a:rPr lang="en-US" altLang="ko-KR" sz="1200" dirty="0"/>
              <a:t>2</a:t>
            </a:r>
            <a:r>
              <a:rPr lang="ko-KR" altLang="en-US" sz="1200" dirty="0"/>
              <a:t>가지 </a:t>
            </a:r>
            <a:r>
              <a:rPr lang="en-US" altLang="ko-KR" sz="1200" dirty="0"/>
              <a:t>conditioning </a:t>
            </a:r>
            <a:r>
              <a:rPr lang="ko-KR" altLang="en-US" sz="1200" dirty="0"/>
              <a:t>기술</a:t>
            </a:r>
            <a:endParaRPr lang="en-US" altLang="ko-KR" sz="1200" dirty="0"/>
          </a:p>
          <a:p>
            <a:pPr lvl="1"/>
            <a:r>
              <a:rPr lang="en-US" altLang="ko-KR" sz="1200" dirty="0"/>
              <a:t>3. </a:t>
            </a:r>
            <a:r>
              <a:rPr lang="ko-KR" altLang="en-US" sz="1200" dirty="0"/>
              <a:t>샘플 </a:t>
            </a:r>
            <a:r>
              <a:rPr lang="en-US" altLang="ko-KR" sz="1200" dirty="0"/>
              <a:t>quality </a:t>
            </a:r>
            <a:r>
              <a:rPr lang="ko-KR" altLang="en-US" sz="1200" dirty="0"/>
              <a:t>개선 </a:t>
            </a:r>
            <a:r>
              <a:rPr lang="en-US" altLang="ko-KR" sz="1200" dirty="0"/>
              <a:t>– SDXL</a:t>
            </a:r>
            <a:r>
              <a:rPr lang="ko-KR" altLang="en-US" sz="1200" dirty="0"/>
              <a:t>의 </a:t>
            </a:r>
            <a:r>
              <a:rPr lang="en-US" altLang="ko-KR" sz="1200" dirty="0"/>
              <a:t>latent</a:t>
            </a:r>
            <a:r>
              <a:rPr lang="ko-KR" altLang="en-US" sz="1200" dirty="0"/>
              <a:t>에 </a:t>
            </a:r>
            <a:r>
              <a:rPr lang="en-US" altLang="ko-KR" sz="1200" dirty="0"/>
              <a:t>noising-denoising process </a:t>
            </a:r>
            <a:r>
              <a:rPr lang="ko-KR" altLang="en-US" sz="1200" dirty="0"/>
              <a:t>적용하는 별도의 </a:t>
            </a:r>
            <a:r>
              <a:rPr lang="en-US" altLang="ko-KR" sz="1200" dirty="0"/>
              <a:t>diffusion-based refinement model</a:t>
            </a:r>
          </a:p>
          <a:p>
            <a:pPr lvl="1"/>
            <a:r>
              <a:rPr lang="en-US" altLang="ko-KR" sz="1200" dirty="0"/>
              <a:t>Midjourney</a:t>
            </a:r>
            <a:r>
              <a:rPr lang="ko-KR" altLang="en-US" sz="1200" dirty="0"/>
              <a:t>같은 블랙박스가 아닌 </a:t>
            </a:r>
            <a:r>
              <a:rPr lang="en-US" altLang="ko-KR" sz="1200" dirty="0"/>
              <a:t>open model</a:t>
            </a:r>
            <a:r>
              <a:rPr lang="ko-KR" altLang="en-US" sz="1200" dirty="0"/>
              <a:t>을 내보임</a:t>
            </a:r>
            <a:endParaRPr lang="en-US" altLang="ko-KR" sz="1200" dirty="0"/>
          </a:p>
          <a:p>
            <a:pPr lvl="1"/>
            <a:r>
              <a:rPr lang="ko-KR" altLang="en-US" sz="1200" dirty="0" err="1"/>
              <a:t>모듈형이랑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탈부착</a:t>
            </a:r>
            <a:r>
              <a:rPr lang="ko-KR" altLang="en-US" sz="1200" dirty="0"/>
              <a:t> 가능</a:t>
            </a:r>
            <a:r>
              <a:rPr lang="en-US" altLang="ko-KR" sz="1200" dirty="0"/>
              <a:t>, LDM </a:t>
            </a:r>
            <a:r>
              <a:rPr lang="ko-KR" altLang="en-US" sz="1200" dirty="0"/>
              <a:t>뿐만 아니라 </a:t>
            </a:r>
            <a:r>
              <a:rPr lang="en-US" altLang="ko-KR" sz="1200" dirty="0"/>
              <a:t>DM</a:t>
            </a:r>
            <a:r>
              <a:rPr lang="ko-KR" altLang="en-US" sz="1200" dirty="0"/>
              <a:t>에도 적용 가능  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/>
              <a:t>아래 그림은 사용자 선호도 비교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1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Prompt 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 제공 입력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지시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Refiner 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이미지 보정 및 개선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VAE-Decoder(Variational Autoencoder Decoder) : latent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공간에서의 표현을 실제 이미지로 디코딩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고해상도 출력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/>
              <a:t>Fourier Feature Encoding</a:t>
            </a:r>
            <a:r>
              <a:rPr lang="ko-KR" altLang="en-US" dirty="0"/>
              <a:t>을 사용하면</a:t>
            </a:r>
            <a:r>
              <a:rPr lang="en-US" altLang="ko-KR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해상도 정보를 고주파 특성으로 변환하여 더 유연하게 학습</a:t>
            </a:r>
            <a:r>
              <a:rPr lang="en-US" altLang="ko-KR" b="1" dirty="0"/>
              <a:t>, </a:t>
            </a:r>
            <a:r>
              <a:rPr lang="ko-KR" altLang="en-US" b="1" dirty="0"/>
              <a:t>신호의 주기적인 패턴</a:t>
            </a:r>
            <a:r>
              <a:rPr lang="en-US" altLang="ko-KR" b="1" dirty="0"/>
              <a:t>, </a:t>
            </a:r>
            <a:r>
              <a:rPr lang="ko-KR" altLang="en-US" b="1" dirty="0"/>
              <a:t>성분을 분석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모델이 </a:t>
            </a:r>
            <a:r>
              <a:rPr lang="ko-KR" altLang="en-US" b="1" dirty="0"/>
              <a:t>다양한 해상도에 대해 일반화</a:t>
            </a:r>
            <a:r>
              <a:rPr lang="ko-KR" altLang="en-US" dirty="0"/>
              <a:t>할 수 있는 능력을 갖게 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해상도를 단순 수치로 넣는 것보다 </a:t>
            </a:r>
            <a:r>
              <a:rPr lang="ko-KR" altLang="en-US" b="1" dirty="0"/>
              <a:t>비선형 표현이 가능하여 성능 향상</a:t>
            </a:r>
            <a:r>
              <a:rPr lang="ko-KR" altLang="en-US" dirty="0"/>
              <a:t>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58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5DE61-6F21-EE51-3610-904C3363E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D9F2D0-5783-FF62-2205-450EAB5E1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72C9DC-6B9F-B0BC-5D46-4C0F9E871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0B615-53C1-D857-AF0B-CFA1C04CC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15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ko-KR" altLang="en-US" b="1" dirty="0"/>
              <a:t>왜 </a:t>
            </a:r>
            <a:r>
              <a:rPr lang="en-US" altLang="ko-KR" b="1" dirty="0"/>
              <a:t>EMA</a:t>
            </a:r>
            <a:r>
              <a:rPr lang="ko-KR" altLang="en-US" b="1" dirty="0"/>
              <a:t>와 큰 배치 크기를 사용했나</a:t>
            </a:r>
            <a:r>
              <a:rPr lang="en-US" altLang="ko-KR" b="1" dirty="0"/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세밀한 디테일 향상 </a:t>
            </a:r>
            <a:r>
              <a:rPr lang="en-US" altLang="ko-KR" b="1" dirty="0"/>
              <a:t>(High-Frequency Detail)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배치 크기를 크게 하여 </a:t>
            </a:r>
            <a:r>
              <a:rPr lang="ko-KR" altLang="en-US" b="1" dirty="0"/>
              <a:t>더 많은 데이터를 안정적으로 학습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b="1" dirty="0"/>
              <a:t>고해상도 이미지 생성에 좋음</a:t>
            </a:r>
            <a:r>
              <a:rPr lang="en-US" altLang="ko-KR" b="1" dirty="0"/>
              <a:t>!!!! </a:t>
            </a:r>
            <a:endParaRPr lang="en-US" altLang="ko-KR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/>
              <a:t>EMA</a:t>
            </a:r>
            <a:r>
              <a:rPr lang="ko-KR" altLang="en-US" dirty="0"/>
              <a:t>로 </a:t>
            </a:r>
            <a:r>
              <a:rPr lang="ko-KR" altLang="en-US" b="1" dirty="0"/>
              <a:t>시간에 따른 가중치 변화를 부드럽게 만들어</a:t>
            </a:r>
            <a:r>
              <a:rPr lang="en-US" altLang="ko-KR" dirty="0"/>
              <a:t>, </a:t>
            </a:r>
            <a:r>
              <a:rPr lang="ko-KR" altLang="en-US" dirty="0"/>
              <a:t>안정적인 변화</a:t>
            </a:r>
            <a:r>
              <a:rPr lang="en-US" altLang="ko-KR" dirty="0"/>
              <a:t>, </a:t>
            </a:r>
            <a:r>
              <a:rPr lang="ko-KR" altLang="en-US" dirty="0"/>
              <a:t>작은 디테일까지 놓치지 않음</a:t>
            </a:r>
            <a:endParaRPr lang="en-US" altLang="ko-KR" b="1" dirty="0"/>
          </a:p>
          <a:p>
            <a:pPr>
              <a:buNone/>
            </a:pPr>
            <a:endParaRPr lang="en-US" altLang="ko-KR" b="1" dirty="0"/>
          </a:p>
          <a:p>
            <a:pPr>
              <a:buNone/>
            </a:pPr>
            <a:r>
              <a:rPr lang="en-US" altLang="ko-KR" b="1" dirty="0"/>
              <a:t>EMA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학습 중 모델의 가중치를 추적하는 방법 중 하나입니다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모델 파라미터의 이동 평균을 계산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/>
              <a:t>최종 모델의 가중치를 좀 더 </a:t>
            </a:r>
            <a:r>
              <a:rPr lang="ko-KR" altLang="en-US" b="1" dirty="0"/>
              <a:t>안정적</a:t>
            </a:r>
            <a:r>
              <a:rPr lang="ko-KR" altLang="en-US" dirty="0"/>
              <a:t>으로 만듭니다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l">
              <a:buNone/>
            </a:pPr>
            <a:r>
              <a:rPr lang="en-US" altLang="ko-KR" b="1" i="0" dirty="0">
                <a:effectLst/>
                <a:latin typeface="var(--font-fk-grotesk)"/>
              </a:rPr>
              <a:t>PSNR (Peak Signal-to-Noise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원본 이미지와 압축된 이미지 간의 최대 신호 대 노이즈 비율을 측정합니다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높은 </a:t>
            </a:r>
            <a:r>
              <a:rPr lang="en-US" altLang="ko-KR" b="0" i="0" dirty="0">
                <a:effectLst/>
                <a:latin typeface="fkGroteskNeue"/>
              </a:rPr>
              <a:t>PSNR </a:t>
            </a:r>
            <a:r>
              <a:rPr lang="ko-KR" altLang="en-US" b="0" i="0" dirty="0">
                <a:effectLst/>
                <a:latin typeface="fkGroteskNeue"/>
              </a:rPr>
              <a:t>값은 더 나은 이미지 품질을 나타냅니다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계산이 간단하지만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인간의 시각적 인식과 항상 일치하지는 않습니다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1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fkGroteskNeue"/>
            </a:endParaRPr>
          </a:p>
          <a:p>
            <a:pPr algn="l">
              <a:buNone/>
            </a:pPr>
            <a:r>
              <a:rPr lang="en-US" altLang="ko-KR" b="1" i="0" dirty="0">
                <a:effectLst/>
                <a:latin typeface="var(--font-fk-grotesk)"/>
              </a:rPr>
              <a:t>SSIM (Structural Similarity Index Measure)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인간의 시각적 인식을 고려하여 개발</a:t>
            </a:r>
            <a:endParaRPr lang="en-US" altLang="ko-KR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두 이미지 간의 구조적 유사성을 측정</a:t>
            </a:r>
            <a:endParaRPr lang="en-US" altLang="ko-KR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휘도</a:t>
            </a:r>
            <a:r>
              <a:rPr lang="en-US" altLang="ko-KR" b="0" i="0" dirty="0">
                <a:effectLst/>
                <a:latin typeface="fkGroteskNeue"/>
              </a:rPr>
              <a:t>(luminance), </a:t>
            </a:r>
            <a:r>
              <a:rPr lang="ko-KR" altLang="en-US" b="0" i="0" dirty="0">
                <a:effectLst/>
                <a:latin typeface="fkGroteskNeue"/>
              </a:rPr>
              <a:t>대비</a:t>
            </a:r>
            <a:r>
              <a:rPr lang="en-US" altLang="ko-KR" b="0" i="0" dirty="0">
                <a:effectLst/>
                <a:latin typeface="fkGroteskNeue"/>
              </a:rPr>
              <a:t>(contrast), </a:t>
            </a:r>
            <a:r>
              <a:rPr lang="ko-KR" altLang="en-US" b="0" i="0" dirty="0">
                <a:effectLst/>
                <a:latin typeface="fkGroteskNeue"/>
              </a:rPr>
              <a:t>구조</a:t>
            </a:r>
            <a:r>
              <a:rPr lang="en-US" altLang="ko-KR" b="0" i="0" dirty="0">
                <a:effectLst/>
                <a:latin typeface="fkGroteskNeue"/>
              </a:rPr>
              <a:t>(structure)</a:t>
            </a:r>
            <a:r>
              <a:rPr lang="ko-KR" altLang="en-US" b="0" i="0" dirty="0">
                <a:effectLst/>
                <a:latin typeface="fkGroteskNeue"/>
              </a:rPr>
              <a:t>의 세 가지 측면에서 이미지를 평가합니다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3</a:t>
            </a:r>
            <a:r>
              <a:rPr lang="en-US" altLang="ko-KR" b="0" i="0" u="none" strike="noStrike" dirty="0">
                <a:effectLst/>
                <a:latin typeface="var(--font-berkeley-mono)"/>
                <a:hlinkClick r:id="rId5"/>
              </a:rPr>
              <a:t>5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fkGroteskNeue"/>
              </a:rPr>
              <a:t>SSIM </a:t>
            </a:r>
            <a:r>
              <a:rPr lang="ko-KR" altLang="en-US" b="0" i="0" dirty="0">
                <a:effectLst/>
                <a:latin typeface="fkGroteskNeue"/>
              </a:rPr>
              <a:t>값이 </a:t>
            </a:r>
            <a:r>
              <a:rPr lang="en-US" altLang="ko-KR" b="0" i="0" dirty="0">
                <a:effectLst/>
                <a:latin typeface="fkGroteskNeue"/>
              </a:rPr>
              <a:t>1</a:t>
            </a:r>
            <a:r>
              <a:rPr lang="ko-KR" altLang="en-US" b="0" i="0" dirty="0">
                <a:effectLst/>
                <a:latin typeface="fkGroteskNeue"/>
              </a:rPr>
              <a:t>에 가까울수록 두 이미지의 유사성이 높음을 의미합니다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3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fkGroteskNeue"/>
            </a:endParaRPr>
          </a:p>
          <a:p>
            <a:pPr algn="l">
              <a:buNone/>
            </a:pPr>
            <a:r>
              <a:rPr lang="en-US" altLang="ko-KR" b="1" i="0" dirty="0">
                <a:effectLst/>
                <a:latin typeface="var(--font-fk-grotesk)"/>
              </a:rPr>
              <a:t>LPIPS (Learned Perceptual Image Patch Similarity)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딥러닝 기반의 지각적 이미지 유사성 측정 방법입니다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인간의 시각적 인식과 더 유사한 결과를 제공하는 것으로 알려져 있습니다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사전 학습된 신경망을 사용하여 이미지의 특징을 추출하고 비교합니다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fkGroteskNeue"/>
            </a:endParaRPr>
          </a:p>
          <a:p>
            <a:pPr algn="l">
              <a:buNone/>
            </a:pPr>
            <a:r>
              <a:rPr lang="en-US" altLang="ko-KR" b="1" i="0" dirty="0" err="1">
                <a:effectLst/>
                <a:latin typeface="var(--font-fk-grotesk)"/>
              </a:rPr>
              <a:t>rFID</a:t>
            </a:r>
            <a:r>
              <a:rPr lang="en-US" altLang="ko-KR" b="1" i="0" dirty="0">
                <a:effectLst/>
                <a:latin typeface="var(--font-fk-grotesk)"/>
              </a:rPr>
              <a:t> (Relative Fréchet Inception Distance)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fkGroteskNeue"/>
              </a:rPr>
              <a:t>FID(Fréchet Inception Distance)</a:t>
            </a:r>
            <a:r>
              <a:rPr lang="ko-KR" altLang="en-US" b="0" i="0" dirty="0">
                <a:effectLst/>
                <a:latin typeface="fkGroteskNeue"/>
              </a:rPr>
              <a:t>의 변형으로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생성된 이미지의 품질을 평가하는 데 사용됩니다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실제 이미지 분포와 생성된 이미지 분포 간의 거리를 측정합니다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낮은 </a:t>
            </a:r>
            <a:r>
              <a:rPr lang="en-US" altLang="ko-KR" b="0" i="0" dirty="0" err="1">
                <a:effectLst/>
                <a:latin typeface="fkGroteskNeue"/>
              </a:rPr>
              <a:t>rFID</a:t>
            </a:r>
            <a:r>
              <a:rPr lang="en-US" altLang="ko-KR" b="0" i="0" dirty="0">
                <a:effectLst/>
                <a:latin typeface="fkGroteskNeue"/>
              </a:rPr>
              <a:t> </a:t>
            </a:r>
            <a:r>
              <a:rPr lang="ko-KR" altLang="en-US" b="0" i="0" dirty="0">
                <a:effectLst/>
                <a:latin typeface="fkGroteskNeue"/>
              </a:rPr>
              <a:t>값은 생성된 이미지가 실제 이미지와 더 유사함을 나타냅니다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6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SDEdit</a:t>
            </a:r>
            <a:endParaRPr lang="en-US" altLang="ko-KR" dirty="0"/>
          </a:p>
          <a:p>
            <a:r>
              <a:rPr lang="en-US" altLang="ko-KR" dirty="0"/>
              <a:t>Diffusion Model</a:t>
            </a:r>
            <a:r>
              <a:rPr lang="ko-KR" altLang="en-US" dirty="0"/>
              <a:t>은 </a:t>
            </a:r>
            <a:r>
              <a:rPr lang="en-US" altLang="ko-KR" dirty="0"/>
              <a:t>gradient</a:t>
            </a:r>
            <a:r>
              <a:rPr lang="ko-KR" altLang="en-US" dirty="0"/>
              <a:t>를 사용하여 </a:t>
            </a:r>
            <a:r>
              <a:rPr lang="ko-KR" altLang="en-US" dirty="0" err="1"/>
              <a:t>움질일</a:t>
            </a:r>
            <a:r>
              <a:rPr lang="ko-KR" altLang="en-US" dirty="0"/>
              <a:t> 방향과 정도를 결정</a:t>
            </a:r>
            <a:r>
              <a:rPr lang="en-US" altLang="ko-KR" dirty="0"/>
              <a:t>, </a:t>
            </a:r>
            <a:r>
              <a:rPr lang="ko-KR" altLang="en-US" dirty="0"/>
              <a:t>원래 이미지와 유사하면 낮은 </a:t>
            </a:r>
            <a:r>
              <a:rPr lang="en-US" altLang="ko-KR" dirty="0"/>
              <a:t>loss, </a:t>
            </a:r>
            <a:r>
              <a:rPr lang="ko-KR" altLang="en-US" dirty="0"/>
              <a:t>멀면 높은 </a:t>
            </a:r>
            <a:r>
              <a:rPr lang="en-US" altLang="ko-KR" dirty="0"/>
              <a:t>loss</a:t>
            </a:r>
            <a:r>
              <a:rPr lang="ko-KR" altLang="en-US" dirty="0"/>
              <a:t>로</a:t>
            </a:r>
            <a:r>
              <a:rPr lang="en-US" altLang="ko-KR" dirty="0"/>
              <a:t>,,</a:t>
            </a:r>
            <a:r>
              <a:rPr lang="ko-KR" altLang="en-US" dirty="0"/>
              <a:t> </a:t>
            </a:r>
            <a:r>
              <a:rPr lang="en-US" altLang="ko-KR" dirty="0"/>
              <a:t>gradient loss </a:t>
            </a:r>
            <a:r>
              <a:rPr lang="ko-KR" altLang="en-US" dirty="0"/>
              <a:t>분포가 생긴다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stroke</a:t>
            </a:r>
            <a:r>
              <a:rPr lang="ko-KR" altLang="en-US" dirty="0"/>
              <a:t>라는 대충그린 이미지를 준다</a:t>
            </a:r>
            <a:r>
              <a:rPr lang="en-US" altLang="ko-KR" dirty="0"/>
              <a:t>. </a:t>
            </a:r>
            <a:r>
              <a:rPr lang="ko-KR" altLang="en-US" dirty="0"/>
              <a:t>이걸 </a:t>
            </a:r>
            <a:r>
              <a:rPr lang="en-US" altLang="ko-KR" dirty="0"/>
              <a:t>Input</a:t>
            </a:r>
            <a:r>
              <a:rPr lang="ko-KR" altLang="en-US" dirty="0"/>
              <a:t>이라는 실제 이미지공간으로 이동시키고 싶음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현재는 이 </a:t>
            </a:r>
            <a:r>
              <a:rPr lang="en-US" altLang="ko-KR" dirty="0" err="1"/>
              <a:t>strok</a:t>
            </a:r>
            <a:r>
              <a:rPr lang="ko-KR" altLang="en-US" dirty="0"/>
              <a:t>와 </a:t>
            </a:r>
            <a:r>
              <a:rPr lang="en-US" altLang="ko-KR" dirty="0"/>
              <a:t>image</a:t>
            </a:r>
            <a:r>
              <a:rPr lang="ko-KR" altLang="en-US" dirty="0"/>
              <a:t>가 너무 멀어서 </a:t>
            </a:r>
            <a:r>
              <a:rPr lang="en-US" altLang="ko-KR" dirty="0" err="1"/>
              <a:t>gradien</a:t>
            </a:r>
            <a:r>
              <a:rPr lang="ko-KR" altLang="en-US" dirty="0"/>
              <a:t>가 아주 약하거나 없을 것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en-US" altLang="ko-KR" dirty="0"/>
              <a:t>perturb </a:t>
            </a:r>
            <a:r>
              <a:rPr lang="ko-KR" altLang="en-US" dirty="0"/>
              <a:t>과정을 줘서 노이즈를 준다</a:t>
            </a:r>
            <a:r>
              <a:rPr lang="en-US" altLang="ko-KR" dirty="0"/>
              <a:t>. -&gt; </a:t>
            </a:r>
            <a:r>
              <a:rPr lang="ko-KR" altLang="en-US" dirty="0"/>
              <a:t> </a:t>
            </a:r>
            <a:r>
              <a:rPr lang="en-US" altLang="ko-KR" dirty="0" err="1"/>
              <a:t>strok</a:t>
            </a:r>
            <a:r>
              <a:rPr lang="ko-KR" altLang="en-US" dirty="0"/>
              <a:t>와 이미지를 </a:t>
            </a:r>
            <a:r>
              <a:rPr lang="ko-KR" altLang="en-US" dirty="0" err="1"/>
              <a:t>뭉개준다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/>
              <a:t>gradient</a:t>
            </a:r>
            <a:r>
              <a:rPr lang="ko-KR" altLang="en-US" dirty="0"/>
              <a:t>를 옆으로 밀어주는 효과로 길이 생겨 </a:t>
            </a:r>
            <a:r>
              <a:rPr lang="en-US" altLang="ko-KR" dirty="0" err="1"/>
              <a:t>strok</a:t>
            </a:r>
            <a:r>
              <a:rPr lang="ko-KR" altLang="en-US" dirty="0"/>
              <a:t>와 이미지 연결 가능함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307.01952" TargetMode="External"/><Relationship Id="rId5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204.06125" TargetMode="External"/><Relationship Id="rId4" Type="http://schemas.openxmlformats.org/officeDocument/2006/relationships/hyperlink" Target="https://arxiv.org/abs/2112.1074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6" y="935628"/>
            <a:ext cx="10988469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 dirty="0">
                <a:ea typeface="맑은 고딕"/>
              </a:rPr>
              <a:t>SDXL: Improving Latent Diffusion Models for High-Resolution Image Synthesis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2025-03-18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5C93DEC-2EF6-2239-5CFC-D1E6FBDB0746}"/>
              </a:ext>
            </a:extLst>
          </p:cNvPr>
          <p:cNvSpPr txBox="1"/>
          <p:nvPr/>
        </p:nvSpPr>
        <p:spPr>
          <a:xfrm>
            <a:off x="601766" y="1933074"/>
            <a:ext cx="1098846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dirty="0"/>
              <a:t>D. Podell, Z. English, K. Lacey, A. </a:t>
            </a:r>
            <a:r>
              <a:rPr lang="en-US" altLang="ko-KR" sz="1600" dirty="0" err="1"/>
              <a:t>Blattmann</a:t>
            </a:r>
            <a:r>
              <a:rPr lang="en-US" altLang="ko-KR" sz="1600" dirty="0"/>
              <a:t>, T. </a:t>
            </a:r>
            <a:r>
              <a:rPr lang="en-US" altLang="ko-KR" sz="1600" dirty="0" err="1"/>
              <a:t>Dockhorn</a:t>
            </a:r>
            <a:r>
              <a:rPr lang="en-US" altLang="ko-KR" sz="1600" dirty="0"/>
              <a:t>, J. Müller, J. Penna, and R. Rombach, "SDXL: Improving Latent Diffusion Models for High-Resolution Image Synthesis,“, in </a:t>
            </a:r>
            <a:r>
              <a:rPr lang="en-US" altLang="ko-KR" sz="1600" i="1" dirty="0">
                <a:effectLst/>
              </a:rPr>
              <a:t>Proc. the IEEE/CVF Conference on Computer Vision and Pattern Recognition (CVPR)</a:t>
            </a:r>
            <a:r>
              <a:rPr lang="en-US" altLang="ko-KR" sz="1600" dirty="0"/>
              <a:t>, 2023. Available: </a:t>
            </a:r>
            <a:r>
              <a:rPr lang="en-US" altLang="ko-KR" sz="1600" dirty="0">
                <a:hlinkClick r:id="rId6"/>
              </a:rPr>
              <a:t>https://arxiv.org/abs/2307.01952</a:t>
            </a:r>
            <a:r>
              <a:rPr lang="en-US" altLang="ko-KR" sz="1600" dirty="0"/>
              <a:t>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8EDD9-5A32-40CF-61CC-8FC22C63C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4A9F9D-78D4-B3F1-DE7E-E799C3A21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Limitation &amp; Conclusion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C782DA6-2A28-B9E8-60E3-E82ED90B4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45"/>
          <a:stretch/>
        </p:blipFill>
        <p:spPr bwMode="auto">
          <a:xfrm>
            <a:off x="232231" y="3250450"/>
            <a:ext cx="5340857" cy="169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32A26D-C38A-FB6A-707D-A8076DFB5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710" y="704787"/>
            <a:ext cx="5985690" cy="1561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7B5B93-E1DE-2297-F87B-9CC43592F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1" y="2354486"/>
            <a:ext cx="5745480" cy="21865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E68244-6E96-6380-AF6D-2C20885AB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31" y="1921074"/>
            <a:ext cx="5985690" cy="1213207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213BB2D-97EE-D65D-0475-5F2305653BE5}"/>
              </a:ext>
            </a:extLst>
          </p:cNvPr>
          <p:cNvSpPr txBox="1">
            <a:spLocks/>
          </p:cNvSpPr>
          <p:nvPr/>
        </p:nvSpPr>
        <p:spPr>
          <a:xfrm>
            <a:off x="228599" y="794999"/>
            <a:ext cx="3352801" cy="5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Limitations</a:t>
            </a:r>
            <a:endParaRPr lang="en-US" altLang="ko-KR" sz="18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5461BC6-D62C-D719-F005-A733132EA048}"/>
              </a:ext>
            </a:extLst>
          </p:cNvPr>
          <p:cNvSpPr txBox="1">
            <a:spLocks/>
          </p:cNvSpPr>
          <p:nvPr/>
        </p:nvSpPr>
        <p:spPr>
          <a:xfrm>
            <a:off x="228599" y="5018989"/>
            <a:ext cx="11556034" cy="16911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Conclusion</a:t>
            </a:r>
          </a:p>
          <a:p>
            <a:pPr lvl="1"/>
            <a:r>
              <a:rPr lang="en-US" altLang="ko-KR" sz="1600" dirty="0"/>
              <a:t>Referring to various resolution ratios(Multi-Aspect Ratio), it is possible to generate high-resolution images at 1024.</a:t>
            </a:r>
          </a:p>
          <a:p>
            <a:pPr lvl="1"/>
            <a:r>
              <a:rPr lang="en-US" altLang="ko-KR" sz="1600" dirty="0"/>
              <a:t>However, implementing complex structures seems to lead to concept bleeding and poor text recognition.</a:t>
            </a:r>
          </a:p>
          <a:p>
            <a:pPr lvl="1"/>
            <a:r>
              <a:rPr lang="en-US" altLang="ko-KR" sz="1600" dirty="0"/>
              <a:t>Would it be beneficial to apply contrastive learning by separating each object when incorporating CLIP's text encoding, or would increasing the latent space to 128x128 be a good idea? Additionally, it might be worthwhile to check the performance of GLIDE's iteration inpainting.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68947-CC90-E26A-67F0-D8C4368C86F7}"/>
              </a:ext>
            </a:extLst>
          </p:cNvPr>
          <p:cNvSpPr txBox="1"/>
          <p:nvPr/>
        </p:nvSpPr>
        <p:spPr>
          <a:xfrm>
            <a:off x="8393049" y="4487620"/>
            <a:ext cx="2457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SDXL vs. Mid Journey</a:t>
            </a:r>
          </a:p>
          <a:p>
            <a:r>
              <a:rPr lang="en-US" altLang="ko-KR" sz="1600" dirty="0"/>
              <a:t>&lt;Human Preference&gt;</a:t>
            </a:r>
            <a:endParaRPr lang="ko-KR" altLang="en-US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393CFD0-AAE5-4B0F-CCBC-3D54CE790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767" y="617812"/>
            <a:ext cx="1275714" cy="14122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12DDFE-1374-DCC1-558E-051C83EB0197}"/>
              </a:ext>
            </a:extLst>
          </p:cNvPr>
          <p:cNvSpPr txBox="1"/>
          <p:nvPr/>
        </p:nvSpPr>
        <p:spPr>
          <a:xfrm>
            <a:off x="1314543" y="15071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cf. DALL-E2 (1024x1024)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32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4A8802-81FE-69CD-72E8-8F24ED1F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F6C56BFD-51E1-B0C9-5ED0-C2B3103A9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602226"/>
              </p:ext>
            </p:extLst>
          </p:nvPr>
        </p:nvGraphicFramePr>
        <p:xfrm>
          <a:off x="407369" y="768096"/>
          <a:ext cx="11377265" cy="552602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57732">
                  <a:extLst>
                    <a:ext uri="{9D8B030D-6E8A-4147-A177-3AD203B41FA5}">
                      <a16:colId xmlns:a16="http://schemas.microsoft.com/office/drawing/2014/main" val="1745350328"/>
                    </a:ext>
                  </a:extLst>
                </a:gridCol>
                <a:gridCol w="4470549">
                  <a:extLst>
                    <a:ext uri="{9D8B030D-6E8A-4147-A177-3AD203B41FA5}">
                      <a16:colId xmlns:a16="http://schemas.microsoft.com/office/drawing/2014/main" val="1548592793"/>
                    </a:ext>
                  </a:extLst>
                </a:gridCol>
                <a:gridCol w="1205503">
                  <a:extLst>
                    <a:ext uri="{9D8B030D-6E8A-4147-A177-3AD203B41FA5}">
                      <a16:colId xmlns:a16="http://schemas.microsoft.com/office/drawing/2014/main" val="3214083849"/>
                    </a:ext>
                  </a:extLst>
                </a:gridCol>
                <a:gridCol w="5143481">
                  <a:extLst>
                    <a:ext uri="{9D8B030D-6E8A-4147-A177-3AD203B41FA5}">
                      <a16:colId xmlns:a16="http://schemas.microsoft.com/office/drawing/2014/main" val="2279853867"/>
                    </a:ext>
                  </a:extLst>
                </a:gridCol>
              </a:tblGrid>
              <a:tr h="53343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No.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Title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Keyword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Cite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08365"/>
                  </a:ext>
                </a:extLst>
              </a:tr>
              <a:tr h="100840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Learning Transferable Visual Models From Natural Language Supervision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Contrastive Learning, Multimodal Representation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Alec Radford, Jong Wook Kim. (2021). Learning Transferable Visual Models From Natural Language Supervision, In </a:t>
                      </a:r>
                      <a:r>
                        <a:rPr lang="en-US" altLang="ko-KR" sz="1000" i="1">
                          <a:effectLst/>
                        </a:rPr>
                        <a:t>Proc. of the 38th International Conference on Machine Learning</a:t>
                      </a:r>
                      <a:r>
                        <a:rPr lang="en-US" altLang="ko-KR" sz="1000"/>
                        <a:t>, pages 8748–8763. PMLR. [Online]. Available: </a:t>
                      </a:r>
                      <a:r>
                        <a:rPr lang="en-US" altLang="ko-KR" sz="1000">
                          <a:effectLst/>
                          <a:hlinkClick r:id="rId3"/>
                        </a:rPr>
                        <a:t>https://arxiv.org/abs/2103.00020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017832"/>
                  </a:ext>
                </a:extLst>
              </a:tr>
              <a:tr h="95895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GLIDE: Towards photorealistic image generation and editing with text-guided diffusion models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Text-to-Image Generation, Diffusion Models, </a:t>
                      </a:r>
                    </a:p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guided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image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synthesis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 Nichol, P. Dhariwal, A. Ramesh. “GLIDE: Towards photorealistic image generation and editing with text-guided diffusion models”, In </a:t>
                      </a:r>
                      <a:r>
                        <a:rPr lang="en-US" altLang="ko-KR" sz="1000" i="1">
                          <a:effectLst/>
                        </a:rPr>
                        <a:t>Proc. of the 39th International Conference on Machine Learning</a:t>
                      </a:r>
                      <a:r>
                        <a:rPr lang="en-US" altLang="ko-KR" sz="1000"/>
                        <a:t>, 2022, pp. 16907-16921. Available: </a:t>
                      </a:r>
                      <a:r>
                        <a:rPr lang="en-US" altLang="ko-KR" sz="1000">
                          <a:effectLst/>
                          <a:hlinkClick r:id="rId4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85839"/>
                  </a:ext>
                </a:extLst>
              </a:tr>
              <a:tr h="100840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/>
                        <a:t>Hierarchical Text-Conditional Image Generation with CLIP Latents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/>
                        <a:t>Text-to-Image Generation, CLIP </a:t>
                      </a:r>
                      <a:r>
                        <a:rPr lang="en-US" sz="1000" dirty="0" err="1"/>
                        <a:t>Latents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unCLIP</a:t>
                      </a:r>
                      <a:r>
                        <a:rPr lang="en-US" sz="1000" dirty="0"/>
                        <a:t>,  </a:t>
                      </a:r>
                      <a:r>
                        <a:rPr lang="en-US" altLang="ko-KR" sz="1000" dirty="0"/>
                        <a:t>Diffusion Models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dirty="0"/>
                        <a:t>Ramesh A, </a:t>
                      </a:r>
                      <a:r>
                        <a:rPr lang="en-US" altLang="ko-KR" sz="1000" dirty="0" err="1"/>
                        <a:t>Dhariwal</a:t>
                      </a:r>
                      <a:r>
                        <a:rPr lang="en-US" altLang="ko-KR" sz="1000" dirty="0"/>
                        <a:t> P, Nichol A, Chu C, Chen M., “Hierarchical Text-Conditional Image Generation with CLIP </a:t>
                      </a:r>
                      <a:r>
                        <a:rPr lang="en-US" altLang="ko-KR" sz="1000" dirty="0" err="1"/>
                        <a:t>Latents</a:t>
                      </a:r>
                      <a:r>
                        <a:rPr lang="en-US" altLang="ko-KR" sz="1000" dirty="0"/>
                        <a:t>”, 2022, Available: </a:t>
                      </a:r>
                      <a:r>
                        <a:rPr lang="en-US" altLang="ko-KR" sz="1000" dirty="0">
                          <a:effectLst/>
                          <a:hlinkClick r:id="rId5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02063"/>
                  </a:ext>
                </a:extLst>
              </a:tr>
              <a:tr h="12276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chemeClr val="tx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High-Resolution Image Synthesis with Latent Diffusion Models</a:t>
                      </a:r>
                    </a:p>
                    <a:p>
                      <a:pPr algn="just"/>
                      <a:endParaRPr lang="en-US" sz="12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Text-to-Image Generation, VAE, Diffusion Models, Cross-Attention</a:t>
                      </a:r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Rombach, R., Blattmann, A., Lorenz, D., Esser, P., &amp; Ommer, B.,"High-Resolution Image Synthesis with Latent Diffusion Models,"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2022. Available: </a:t>
                      </a:r>
                      <a:r>
                        <a:rPr lang="en-US" altLang="ko-KR" sz="1000">
                          <a:effectLst/>
                          <a:hlinkClick r:id="rId6"/>
                        </a:rPr>
                        <a:t>https://arxiv.org/abs/2112.10752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/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64728"/>
                  </a:ext>
                </a:extLst>
              </a:tr>
              <a:tr h="78919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/>
                        <a:t>SDXL: Improving Latent Diffusion Models for High-Resolution Image Synthesis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LDM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D. Podell, Z. English, K. Lacey, A.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Blattmann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T.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Dockhorn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J. Müller, J. Penna, and R. Rombach, "SDXL: Improving Latent Diffusion Models for High-Resolution Image Synthesis,“, in Proc. the IEEE/CVF Conference on Computer Vision and Pattern Recognition (CVPR), 2023. Available: https://arxiv.org/abs/2307.01952.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85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70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2260667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Architecture &amp; Scale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Micro-Conditioning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Improved Autoencoder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Experiment &amp;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Limitation &amp; Conclusion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7B52B5-D75F-A1C4-0CF1-08387D538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C049F4-8133-3CB8-67E4-4784A7D5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504"/>
          <a:stretch/>
        </p:blipFill>
        <p:spPr>
          <a:xfrm>
            <a:off x="1046783" y="3048000"/>
            <a:ext cx="10098434" cy="3311116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3FDC6E5-77CC-5344-F810-581B4C6EC366}"/>
              </a:ext>
            </a:extLst>
          </p:cNvPr>
          <p:cNvSpPr txBox="1">
            <a:spLocks/>
          </p:cNvSpPr>
          <p:nvPr/>
        </p:nvSpPr>
        <p:spPr>
          <a:xfrm>
            <a:off x="465583" y="735556"/>
            <a:ext cx="10862817" cy="2312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Improving Stable Diffusion(LDM)</a:t>
            </a:r>
          </a:p>
          <a:p>
            <a:pPr lvl="1"/>
            <a:r>
              <a:rPr lang="en-US" altLang="ko-KR" sz="2000" b="1" dirty="0"/>
              <a:t>Generate high-resolution samples </a:t>
            </a:r>
            <a:r>
              <a:rPr lang="en-US" altLang="ko-KR" sz="2000" dirty="0"/>
              <a:t>- a U-Net backbone that is 3 times larger.</a:t>
            </a:r>
          </a:p>
          <a:p>
            <a:pPr lvl="1"/>
            <a:r>
              <a:rPr lang="en-US" altLang="ko-KR" sz="2000" b="1" dirty="0"/>
              <a:t>Two conditioning techniques that</a:t>
            </a:r>
            <a:r>
              <a:rPr lang="en-US" altLang="ko-KR" sz="2000" dirty="0"/>
              <a:t> do not require additional supervision.</a:t>
            </a:r>
          </a:p>
          <a:p>
            <a:pPr lvl="1"/>
            <a:r>
              <a:rPr lang="en-US" altLang="ko-KR" sz="2000" b="1" dirty="0"/>
              <a:t>Improve sample quality </a:t>
            </a:r>
            <a:r>
              <a:rPr lang="en-US" altLang="ko-KR" sz="2000" dirty="0"/>
              <a:t>- apply a separate diffusion-based refinement model with a noising-denoising process to the latent of SDXL.</a:t>
            </a:r>
          </a:p>
          <a:p>
            <a:pPr lvl="1"/>
            <a:r>
              <a:rPr lang="en-US" altLang="ko-KR" sz="2000" dirty="0"/>
              <a:t>Show an </a:t>
            </a:r>
            <a:r>
              <a:rPr lang="en-US" altLang="ko-KR" sz="2000" b="1" dirty="0"/>
              <a:t>open model</a:t>
            </a:r>
            <a:r>
              <a:rPr lang="en-US" altLang="ko-KR" sz="2000" dirty="0"/>
              <a:t> instead of a black box like Midjourney. It should be </a:t>
            </a:r>
            <a:r>
              <a:rPr lang="en-US" altLang="ko-KR" sz="2000" b="1" dirty="0"/>
              <a:t>modular</a:t>
            </a:r>
            <a:r>
              <a:rPr lang="en-US" altLang="ko-KR" sz="2000" dirty="0"/>
              <a:t> and detachable, applicable to both LDM and DM.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8025E26-CA6F-32B9-4543-B2B23173B71D}"/>
              </a:ext>
            </a:extLst>
          </p:cNvPr>
          <p:cNvSpPr/>
          <p:nvPr/>
        </p:nvSpPr>
        <p:spPr>
          <a:xfrm>
            <a:off x="8244840" y="5360444"/>
            <a:ext cx="640080" cy="400110"/>
          </a:xfrm>
          <a:prstGeom prst="downArrow">
            <a:avLst>
              <a:gd name="adj1" fmla="val 34906"/>
              <a:gd name="adj2" fmla="val 362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D8F20B-EFB9-8A3C-A030-8BC40E2780E5}"/>
              </a:ext>
            </a:extLst>
          </p:cNvPr>
          <p:cNvSpPr txBox="1"/>
          <p:nvPr/>
        </p:nvSpPr>
        <p:spPr>
          <a:xfrm>
            <a:off x="6926429" y="6037307"/>
            <a:ext cx="3650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SDXL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(Stable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Diffusion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XL)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0AC4C-E3D8-1509-97E5-7441C9990DE0}"/>
              </a:ext>
            </a:extLst>
          </p:cNvPr>
          <p:cNvSpPr txBox="1"/>
          <p:nvPr/>
        </p:nvSpPr>
        <p:spPr>
          <a:xfrm>
            <a:off x="407369" y="4778727"/>
            <a:ext cx="1608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perference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0391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A76F1-B96B-198A-0FEA-75A4F3B3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990DAF-22A8-6587-85BB-B9DD9115F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Architecture &amp; Scale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113928-A23D-C530-C997-A0E56A40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67" y="2803707"/>
            <a:ext cx="5362158" cy="1460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ED686B-A8A8-09C1-2FB5-5CFFFEBC71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510" t="19615" r="2785" b="48437"/>
          <a:stretch/>
        </p:blipFill>
        <p:spPr>
          <a:xfrm>
            <a:off x="0" y="1075787"/>
            <a:ext cx="6614160" cy="20313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3A954B-1F3C-83B9-AEB0-88DA6E989D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1231"/>
          <a:stretch/>
        </p:blipFill>
        <p:spPr>
          <a:xfrm>
            <a:off x="249182" y="3411661"/>
            <a:ext cx="5481234" cy="2657392"/>
          </a:xfrm>
          <a:prstGeom prst="rect">
            <a:avLst/>
          </a:prstGeom>
        </p:spPr>
      </p:pic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51C5D21A-3179-9367-0EF7-16EC7786C0F9}"/>
              </a:ext>
            </a:extLst>
          </p:cNvPr>
          <p:cNvSpPr/>
          <p:nvPr/>
        </p:nvSpPr>
        <p:spPr>
          <a:xfrm>
            <a:off x="2813014" y="4554429"/>
            <a:ext cx="414529" cy="532606"/>
          </a:xfrm>
          <a:prstGeom prst="mathMultiply">
            <a:avLst>
              <a:gd name="adj1" fmla="val 546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51E80B99-9174-6C43-0281-C38FA3C010E4}"/>
              </a:ext>
            </a:extLst>
          </p:cNvPr>
          <p:cNvSpPr/>
          <p:nvPr/>
        </p:nvSpPr>
        <p:spPr>
          <a:xfrm>
            <a:off x="2015110" y="4554429"/>
            <a:ext cx="414529" cy="532606"/>
          </a:xfrm>
          <a:prstGeom prst="mathMultiply">
            <a:avLst>
              <a:gd name="adj1" fmla="val 546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7958086B-EA82-8A73-3760-54ED8FF8554F}"/>
              </a:ext>
            </a:extLst>
          </p:cNvPr>
          <p:cNvSpPr/>
          <p:nvPr/>
        </p:nvSpPr>
        <p:spPr>
          <a:xfrm>
            <a:off x="3587877" y="4554429"/>
            <a:ext cx="414529" cy="532606"/>
          </a:xfrm>
          <a:prstGeom prst="mathMultiply">
            <a:avLst>
              <a:gd name="adj1" fmla="val 546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C84EF4-8030-C7C3-4E20-1A3D608A2DAC}"/>
              </a:ext>
            </a:extLst>
          </p:cNvPr>
          <p:cNvSpPr txBox="1"/>
          <p:nvPr/>
        </p:nvSpPr>
        <p:spPr>
          <a:xfrm>
            <a:off x="3166583" y="428242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C96854-AACF-8A0F-DD51-3155038159CA}"/>
              </a:ext>
            </a:extLst>
          </p:cNvPr>
          <p:cNvSpPr txBox="1"/>
          <p:nvPr/>
        </p:nvSpPr>
        <p:spPr>
          <a:xfrm>
            <a:off x="2476547" y="4282423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98C78D8-8398-440A-5499-9EDE1CFAE1F4}"/>
              </a:ext>
            </a:extLst>
          </p:cNvPr>
          <p:cNvSpPr txBox="1">
            <a:spLocks/>
          </p:cNvSpPr>
          <p:nvPr/>
        </p:nvSpPr>
        <p:spPr>
          <a:xfrm>
            <a:off x="465583" y="735556"/>
            <a:ext cx="10862817" cy="231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Inference</a:t>
            </a:r>
            <a:r>
              <a:rPr lang="ko-KR" altLang="en-US" sz="2000" dirty="0"/>
              <a:t> </a:t>
            </a:r>
            <a:r>
              <a:rPr lang="en-US" altLang="ko-KR" sz="2000" dirty="0"/>
              <a:t>Architecture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177CB2-D283-8123-D1B7-EF400572E3C1}"/>
              </a:ext>
            </a:extLst>
          </p:cNvPr>
          <p:cNvSpPr txBox="1"/>
          <p:nvPr/>
        </p:nvSpPr>
        <p:spPr>
          <a:xfrm>
            <a:off x="3186345" y="2631832"/>
            <a:ext cx="92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SDEdit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CF7A76-3D38-81D1-054C-DEB5A4A88CD7}"/>
              </a:ext>
            </a:extLst>
          </p:cNvPr>
          <p:cNvSpPr txBox="1"/>
          <p:nvPr/>
        </p:nvSpPr>
        <p:spPr>
          <a:xfrm>
            <a:off x="2188556" y="2465080"/>
            <a:ext cx="929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Latent </a:t>
            </a:r>
          </a:p>
          <a:p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DF382-2C99-35E7-93EF-39915685844F}"/>
              </a:ext>
            </a:extLst>
          </p:cNvPr>
          <p:cNvSpPr txBox="1"/>
          <p:nvPr/>
        </p:nvSpPr>
        <p:spPr>
          <a:xfrm>
            <a:off x="4791641" y="2737800"/>
            <a:ext cx="1221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Decoding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549B29-CEAA-D317-E16A-478CBAA58475}"/>
              </a:ext>
            </a:extLst>
          </p:cNvPr>
          <p:cNvSpPr txBox="1"/>
          <p:nvPr/>
        </p:nvSpPr>
        <p:spPr>
          <a:xfrm>
            <a:off x="4291704" y="6051580"/>
            <a:ext cx="1721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OpenClip</a:t>
            </a:r>
            <a:r>
              <a:rPr lang="en-US" altLang="ko-KR" sz="1200" dirty="0"/>
              <a:t> Vit-</a:t>
            </a:r>
            <a:r>
              <a:rPr lang="en-US" altLang="ko-KR" sz="1200" dirty="0" err="1"/>
              <a:t>bigG</a:t>
            </a:r>
            <a:r>
              <a:rPr lang="en-US" altLang="ko-KR" sz="1200" dirty="0"/>
              <a:t>, CLIP </a:t>
            </a:r>
            <a:r>
              <a:rPr lang="en-US" altLang="ko-KR" sz="1200" dirty="0" err="1"/>
              <a:t>ViT</a:t>
            </a:r>
            <a:r>
              <a:rPr lang="en-US" altLang="ko-KR" sz="1200" dirty="0"/>
              <a:t>-L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D0C084-6C13-3812-D37D-27A744EA2536}"/>
              </a:ext>
            </a:extLst>
          </p:cNvPr>
          <p:cNvSpPr txBox="1"/>
          <p:nvPr/>
        </p:nvSpPr>
        <p:spPr>
          <a:xfrm>
            <a:off x="1335116" y="1957971"/>
            <a:ext cx="92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U-Net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65B368-F6B0-56AF-CA34-FA6B00445288}"/>
              </a:ext>
            </a:extLst>
          </p:cNvPr>
          <p:cNvSpPr txBox="1"/>
          <p:nvPr/>
        </p:nvSpPr>
        <p:spPr>
          <a:xfrm>
            <a:off x="3227416" y="1957971"/>
            <a:ext cx="92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U-Net</a:t>
            </a:r>
            <a:endParaRPr lang="ko-KR" altLang="en-US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091D185-2E31-703C-03AB-791250DA4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949211"/>
              </p:ext>
            </p:extLst>
          </p:nvPr>
        </p:nvGraphicFramePr>
        <p:xfrm>
          <a:off x="6090750" y="4203411"/>
          <a:ext cx="5511062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67086">
                  <a:extLst>
                    <a:ext uri="{9D8B030D-6E8A-4147-A177-3AD203B41FA5}">
                      <a16:colId xmlns:a16="http://schemas.microsoft.com/office/drawing/2014/main" val="2677163293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526790939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364316522"/>
                    </a:ext>
                  </a:extLst>
                </a:gridCol>
                <a:gridCol w="1016016">
                  <a:extLst>
                    <a:ext uri="{9D8B030D-6E8A-4147-A177-3AD203B41FA5}">
                      <a16:colId xmlns:a16="http://schemas.microsoft.com/office/drawing/2014/main" val="3690867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 </a:t>
                      </a:r>
                      <a:r>
                        <a:rPr lang="en-US" altLang="ko-KR" sz="1400" dirty="0"/>
                        <a:t>Expansion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x3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x1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x1.4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34950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430A98D-A53B-2A63-95BA-221D5AF6DE3C}"/>
              </a:ext>
            </a:extLst>
          </p:cNvPr>
          <p:cNvSpPr txBox="1"/>
          <p:nvPr/>
        </p:nvSpPr>
        <p:spPr>
          <a:xfrm>
            <a:off x="6005469" y="480508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Change the placement of transformer blocks to focus complex computations where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Use a powerful pretrained text encoder: </a:t>
            </a:r>
            <a:r>
              <a:rPr lang="en-US" altLang="ko-KR" dirty="0" err="1"/>
              <a:t>OpenCLIP</a:t>
            </a:r>
            <a:r>
              <a:rPr lang="en-US" altLang="ko-KR" dirty="0"/>
              <a:t> </a:t>
            </a:r>
            <a:r>
              <a:rPr lang="en-US" altLang="ko-KR" dirty="0" err="1"/>
              <a:t>ViT-bigG</a:t>
            </a:r>
            <a:r>
              <a:rPr lang="en-US" altLang="ko-KR" dirty="0"/>
              <a:t> + CLIP </a:t>
            </a:r>
            <a:r>
              <a:rPr lang="en-US" altLang="ko-KR" dirty="0" err="1"/>
              <a:t>ViT</a:t>
            </a:r>
            <a:r>
              <a:rPr lang="en-US" altLang="ko-KR" dirty="0"/>
              <a:t>-L + entire sentence embeddings from the </a:t>
            </a:r>
            <a:r>
              <a:rPr lang="en-US" altLang="ko-KR" dirty="0" err="1"/>
              <a:t>OpenCLIP</a:t>
            </a:r>
            <a:r>
              <a:rPr lang="en-US" altLang="ko-KR" dirty="0"/>
              <a:t>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1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5D5AA-F0EF-075B-4408-233BCA696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4CD6644-0C98-EDAA-FB53-0FB19FE41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Micro-Conditioning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4FF61-7B1C-2548-AA13-0A4A0A50A7F8}"/>
              </a:ext>
            </a:extLst>
          </p:cNvPr>
          <p:cNvSpPr txBox="1">
            <a:spLocks/>
          </p:cNvSpPr>
          <p:nvPr/>
        </p:nvSpPr>
        <p:spPr>
          <a:xfrm>
            <a:off x="465583" y="735556"/>
            <a:ext cx="5340857" cy="231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Conditioning the Model on Image Size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7A9982D-CD20-C232-7BAD-EC2152714D2A}"/>
              </a:ext>
            </a:extLst>
          </p:cNvPr>
          <p:cNvSpPr txBox="1">
            <a:spLocks/>
          </p:cNvSpPr>
          <p:nvPr/>
        </p:nvSpPr>
        <p:spPr>
          <a:xfrm>
            <a:off x="6443776" y="735556"/>
            <a:ext cx="5340857" cy="231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Conditioning the Model on Cropping Parameters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DD49C3-C0DA-8E76-6C66-8A15321A7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92" y="1114602"/>
            <a:ext cx="2373328" cy="1999885"/>
          </a:xfrm>
          <a:prstGeom prst="rect">
            <a:avLst/>
          </a:prstGeom>
        </p:spPr>
      </p:pic>
      <p:sp>
        <p:nvSpPr>
          <p:cNvPr id="10" name="AutoShape 6">
            <a:extLst>
              <a:ext uri="{FF2B5EF4-FFF2-40B4-BE49-F238E27FC236}">
                <a16:creationId xmlns:a16="http://schemas.microsoft.com/office/drawing/2014/main" id="{52EFA6FD-528D-DC94-9442-9651AEF7D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FDB0DA-6363-FDA0-0EC9-A89AAF6BA9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182"/>
          <a:stretch/>
        </p:blipFill>
        <p:spPr>
          <a:xfrm>
            <a:off x="722258" y="3160785"/>
            <a:ext cx="4364958" cy="15588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55DAF0-015B-0BCB-B770-6537AB9BD0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274"/>
          <a:stretch/>
        </p:blipFill>
        <p:spPr>
          <a:xfrm>
            <a:off x="881276" y="4719630"/>
            <a:ext cx="3645004" cy="12486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CD5BA2-A84D-857A-81DE-61244B4CA241}"/>
              </a:ext>
            </a:extLst>
          </p:cNvPr>
          <p:cNvSpPr txBox="1"/>
          <p:nvPr/>
        </p:nvSpPr>
        <p:spPr>
          <a:xfrm>
            <a:off x="1302103" y="1814796"/>
            <a:ext cx="1952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Using Upper 256x256</a:t>
            </a:r>
          </a:p>
          <a:p>
            <a:r>
              <a:rPr lang="en-US" altLang="ko-KR" sz="1400" dirty="0"/>
              <a:t>39%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Delete</a:t>
            </a:r>
          </a:p>
          <a:p>
            <a:r>
              <a:rPr lang="en-US" altLang="ko-KR" sz="1400" dirty="0"/>
              <a:t>or </a:t>
            </a:r>
            <a:r>
              <a:rPr lang="en-US" altLang="ko-KR" sz="1400" dirty="0" err="1"/>
              <a:t>Upsampling</a:t>
            </a:r>
            <a:endParaRPr lang="ko-KR" altLang="en-US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48CA062-27F8-6CF3-A9CD-0A39D3263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737" y="1072750"/>
            <a:ext cx="2796627" cy="3522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3DF011-DDC0-48E2-AC23-F66FEBED1AE0}"/>
              </a:ext>
            </a:extLst>
          </p:cNvPr>
          <p:cNvSpPr txBox="1"/>
          <p:nvPr/>
        </p:nvSpPr>
        <p:spPr>
          <a:xfrm>
            <a:off x="3191902" y="1424997"/>
            <a:ext cx="2461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w. Fourier Feature Encoding</a:t>
            </a:r>
            <a:endParaRPr lang="ko-KR" altLang="en-US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2103A5-88CA-3BD7-EE6B-49B5F10FD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847" y="1698651"/>
            <a:ext cx="2310626" cy="2475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2E59BD-98E8-17C1-85EB-E939FCB8E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873" y="1454397"/>
            <a:ext cx="4036920" cy="25546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B596D3C-3CF4-BB63-A9BF-82CC47B33530}"/>
              </a:ext>
            </a:extLst>
          </p:cNvPr>
          <p:cNvSpPr txBox="1"/>
          <p:nvPr/>
        </p:nvSpPr>
        <p:spPr>
          <a:xfrm>
            <a:off x="7358915" y="4012621"/>
            <a:ext cx="351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Random Cropping -&gt; Crop Conditioning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977BAFC-4CE8-1585-712B-6E9F31EAF1A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52439"/>
          <a:stretch/>
        </p:blipFill>
        <p:spPr>
          <a:xfrm>
            <a:off x="6999400" y="4298561"/>
            <a:ext cx="4727017" cy="16913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0A7135-3C45-FBC1-5EAC-BF4E45324626}"/>
              </a:ext>
            </a:extLst>
          </p:cNvPr>
          <p:cNvSpPr txBox="1"/>
          <p:nvPr/>
        </p:nvSpPr>
        <p:spPr>
          <a:xfrm>
            <a:off x="1302103" y="5968251"/>
            <a:ext cx="5136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Q. Why is the final output 512 instead of 1024?</a:t>
            </a:r>
          </a:p>
          <a:p>
            <a:r>
              <a:rPr lang="en-US" altLang="ko-KR" sz="1400" dirty="0"/>
              <a:t>A. After applying Multi-Aspect, the effect of model size conditioning is not clearly visible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847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72B23-9C04-4504-7BF3-9B2C367B7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C2F749-6C36-77B1-097D-43E110BB9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Micro-Conditioning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E2B6C-0B5B-542B-E5CA-5BDAE8338FA8}"/>
              </a:ext>
            </a:extLst>
          </p:cNvPr>
          <p:cNvSpPr txBox="1">
            <a:spLocks/>
          </p:cNvSpPr>
          <p:nvPr/>
        </p:nvSpPr>
        <p:spPr>
          <a:xfrm>
            <a:off x="465583" y="735555"/>
            <a:ext cx="6439906" cy="5482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Multi-Aspect Training</a:t>
            </a:r>
          </a:p>
          <a:p>
            <a:pPr lvl="1"/>
            <a:r>
              <a:rPr lang="en-US" altLang="ko-KR" sz="1800" b="1" dirty="0" err="1"/>
              <a:t>Bucketization</a:t>
            </a:r>
            <a:endParaRPr lang="en-US" altLang="ko-KR" sz="1800" b="1" dirty="0"/>
          </a:p>
          <a:p>
            <a:pPr lvl="2"/>
            <a:r>
              <a:rPr lang="en-US" altLang="ko-KR" sz="1600" dirty="0"/>
              <a:t>Data is divided into buckets according to the aspect ratio.</a:t>
            </a:r>
          </a:p>
          <a:p>
            <a:pPr lvl="2"/>
            <a:r>
              <a:rPr lang="en-US" altLang="ko-KR" sz="1600" dirty="0"/>
              <a:t>The pixel count is maintained as much as possible while changing the aspect ratio to fine-tune the pre-trained model.</a:t>
            </a:r>
          </a:p>
          <a:p>
            <a:pPr lvl="2"/>
            <a:r>
              <a:rPr lang="en-US" altLang="ko-KR" sz="1600" dirty="0"/>
              <a:t>Height and width are adjusted to be multiples of 64.</a:t>
            </a:r>
          </a:p>
          <a:p>
            <a:pPr lvl="2"/>
            <a:r>
              <a:rPr lang="en-US" altLang="ko-KR" sz="1600" dirty="0"/>
              <a:t>Different bucket sizes are alternated during each training phase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800" b="1" dirty="0"/>
              <a:t>Conditioning Parameters</a:t>
            </a:r>
          </a:p>
          <a:p>
            <a:pPr lvl="2"/>
            <a:r>
              <a:rPr lang="en-US" altLang="ko-KR" sz="1600" dirty="0"/>
              <a:t>The model receives the bucket size as a condition.</a:t>
            </a:r>
          </a:p>
          <a:p>
            <a:pPr lvl="2"/>
            <a:r>
              <a:rPr lang="en-US" altLang="ko-KR" sz="1600" dirty="0"/>
              <a:t>w. Fourier</a:t>
            </a:r>
            <a:r>
              <a:rPr lang="ko-KR" altLang="en-US" sz="1600" dirty="0"/>
              <a:t> </a:t>
            </a:r>
            <a:r>
              <a:rPr lang="en-US" altLang="ko-KR" sz="1600" dirty="0"/>
              <a:t>Feature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</a:p>
          <a:p>
            <a:pPr lvl="1"/>
            <a:r>
              <a:rPr lang="en-US" altLang="ko-KR" sz="1800" b="1" dirty="0"/>
              <a:t>Application in Fine Tuning</a:t>
            </a:r>
          </a:p>
          <a:p>
            <a:pPr lvl="2"/>
            <a:r>
              <a:rPr lang="en-US" altLang="ko-KR" sz="1600" dirty="0"/>
              <a:t>In pre-training, a fixed ratio is used, while in fine-tuning, the model is trained on various aspect ratios.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4F0E22-322E-0197-839E-8FA2EF9B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18" y="590194"/>
            <a:ext cx="3342898" cy="28168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19780F-E89C-34AF-D21B-F4CDC7F4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59" y="4047723"/>
            <a:ext cx="1275013" cy="2704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DABE1B-302C-D27E-0472-DC1D969AF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912" y="3476737"/>
            <a:ext cx="5012088" cy="33027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F4A175-D0B5-4DE6-A2C4-7A037B59A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59" y="2093314"/>
            <a:ext cx="1275013" cy="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F2581-E84F-02D7-2486-2F6377C34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FD754A-ADE7-6E7E-BF94-0D65F8559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Improved Autoencoder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28461D-6E63-F38F-762F-D4DD3DE5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756"/>
          <a:stretch/>
        </p:blipFill>
        <p:spPr>
          <a:xfrm>
            <a:off x="6143451" y="2283712"/>
            <a:ext cx="5305425" cy="125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EC0DD0-9BCC-53D7-15C8-F4942429FA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510" t="19615" r="2785" b="48437"/>
          <a:stretch/>
        </p:blipFill>
        <p:spPr>
          <a:xfrm>
            <a:off x="23233" y="597979"/>
            <a:ext cx="5014280" cy="15399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526E5A-37A2-8716-03B4-49BDC4C883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1231"/>
          <a:stretch/>
        </p:blipFill>
        <p:spPr>
          <a:xfrm>
            <a:off x="249182" y="3952028"/>
            <a:ext cx="5481234" cy="2657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5DF4D-6E71-A81D-E869-C507D99FA1D9}"/>
              </a:ext>
            </a:extLst>
          </p:cNvPr>
          <p:cNvSpPr txBox="1"/>
          <p:nvPr/>
        </p:nvSpPr>
        <p:spPr>
          <a:xfrm>
            <a:off x="1378342" y="3560860"/>
            <a:ext cx="344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</a:t>
            </a:r>
            <a:r>
              <a:rPr lang="ko-KR" altLang="en-US" sz="1400" dirty="0"/>
              <a:t> </a:t>
            </a:r>
            <a:r>
              <a:rPr lang="en-US" altLang="ko-KR" sz="1400" dirty="0"/>
              <a:t>Latent</a:t>
            </a:r>
            <a:r>
              <a:rPr lang="ko-KR" altLang="en-US" sz="1400" dirty="0"/>
              <a:t> </a:t>
            </a:r>
            <a:r>
              <a:rPr lang="en-US" altLang="ko-KR" sz="1400" dirty="0"/>
              <a:t>Space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Semantic</a:t>
            </a:r>
            <a:r>
              <a:rPr lang="ko-KR" altLang="en-US" sz="1400" dirty="0"/>
              <a:t> </a:t>
            </a:r>
            <a:r>
              <a:rPr lang="en-US" altLang="ko-KR" sz="1400" dirty="0"/>
              <a:t>Composition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4F3DA-9592-7702-D142-05C26FAD1A9A}"/>
              </a:ext>
            </a:extLst>
          </p:cNvPr>
          <p:cNvSpPr txBox="1"/>
          <p:nvPr/>
        </p:nvSpPr>
        <p:spPr>
          <a:xfrm>
            <a:off x="106627" y="3345416"/>
            <a:ext cx="1388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</a:rPr>
              <a:t>Autoencoder</a:t>
            </a:r>
          </a:p>
          <a:p>
            <a:r>
              <a:rPr lang="en-US" altLang="ko-KR" sz="1400" dirty="0">
                <a:solidFill>
                  <a:schemeClr val="tx2"/>
                </a:solidFill>
              </a:rPr>
              <a:t>:Generate sample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76C25FC-F33D-941D-2C65-6F52A471E46F}"/>
              </a:ext>
            </a:extLst>
          </p:cNvPr>
          <p:cNvSpPr txBox="1">
            <a:spLocks/>
          </p:cNvSpPr>
          <p:nvPr/>
        </p:nvSpPr>
        <p:spPr>
          <a:xfrm>
            <a:off x="5777865" y="1182723"/>
            <a:ext cx="5340857" cy="132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Improved Autoencoder</a:t>
            </a:r>
          </a:p>
          <a:p>
            <a:pPr lvl="1"/>
            <a:r>
              <a:rPr lang="en-US" altLang="ko-KR" sz="1800" dirty="0"/>
              <a:t>batch size: 9 -&gt; 256</a:t>
            </a:r>
          </a:p>
          <a:p>
            <a:pPr lvl="1"/>
            <a:r>
              <a:rPr lang="en-US" altLang="ko-KR" sz="1800" dirty="0"/>
              <a:t>Using Exponential Moving Average (EMA)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5E5F0-DF0C-D069-00AF-C8C827221123}"/>
              </a:ext>
            </a:extLst>
          </p:cNvPr>
          <p:cNvSpPr txBox="1"/>
          <p:nvPr/>
        </p:nvSpPr>
        <p:spPr>
          <a:xfrm>
            <a:off x="6161073" y="657505"/>
            <a:ext cx="3630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</a:rPr>
              <a:t>For </a:t>
            </a:r>
            <a:r>
              <a:rPr lang="en-US" altLang="ko-KR" sz="1400" b="1" dirty="0">
                <a:solidFill>
                  <a:schemeClr val="tx2"/>
                </a:solidFill>
              </a:rPr>
              <a:t>High frequency detail improving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74619-956C-55AC-9AFD-2B1A6D62F8E4}"/>
              </a:ext>
            </a:extLst>
          </p:cNvPr>
          <p:cNvSpPr txBox="1"/>
          <p:nvPr/>
        </p:nvSpPr>
        <p:spPr>
          <a:xfrm>
            <a:off x="3467244" y="1921820"/>
            <a:ext cx="1357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</a:rPr>
              <a:t>Autoencoder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AFA7B-B5D4-3CB5-F36F-411A0CA5CD36}"/>
              </a:ext>
            </a:extLst>
          </p:cNvPr>
          <p:cNvSpPr txBox="1"/>
          <p:nvPr/>
        </p:nvSpPr>
        <p:spPr>
          <a:xfrm>
            <a:off x="5923018" y="4021977"/>
            <a:ext cx="373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PNSR</a:t>
            </a:r>
            <a:r>
              <a:rPr lang="ko-KR" altLang="en-US" dirty="0"/>
              <a:t> </a:t>
            </a:r>
            <a:r>
              <a:rPr lang="en-US" altLang="ko-KR" dirty="0"/>
              <a:t>(Peak Signal-to-Noise Ratio)</a:t>
            </a:r>
          </a:p>
          <a:p>
            <a:pPr lvl="1"/>
            <a:endParaRPr lang="en-US" altLang="ko-KR" sz="18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2ECA7C2-C866-D259-FEA1-B1CF019BC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646" y="4218291"/>
            <a:ext cx="2590800" cy="7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2BEFF0-0842-727C-73FB-ED4402500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913" y="4353491"/>
            <a:ext cx="2455918" cy="6918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158621-F09A-F86E-D731-0F44B4798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77" y="5337094"/>
            <a:ext cx="3445943" cy="4522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8591B5-3100-58E1-A9B1-631727ACE5DE}"/>
              </a:ext>
            </a:extLst>
          </p:cNvPr>
          <p:cNvSpPr txBox="1"/>
          <p:nvPr/>
        </p:nvSpPr>
        <p:spPr>
          <a:xfrm>
            <a:off x="5923018" y="5045299"/>
            <a:ext cx="3739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SSIM (</a:t>
            </a:r>
            <a:r>
              <a:rPr lang="en-US" altLang="ko-KR" dirty="0" err="1"/>
              <a:t>Structual</a:t>
            </a:r>
            <a:r>
              <a:rPr lang="en-US" altLang="ko-KR" dirty="0"/>
              <a:t> Similarity Index Map)</a:t>
            </a:r>
            <a:endParaRPr lang="en-US" altLang="ko-KR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29D946-E986-98C0-C21E-5F11453DDE80}"/>
              </a:ext>
            </a:extLst>
          </p:cNvPr>
          <p:cNvSpPr txBox="1"/>
          <p:nvPr/>
        </p:nvSpPr>
        <p:spPr>
          <a:xfrm>
            <a:off x="5923018" y="5789374"/>
            <a:ext cx="3445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LPIPS (Learned Perceptual Image Patch Similarity)</a:t>
            </a:r>
            <a:endParaRPr lang="en-US" altLang="ko-KR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4ECF82-901D-B048-C708-DFDBA53F27D6}"/>
              </a:ext>
            </a:extLst>
          </p:cNvPr>
          <p:cNvSpPr txBox="1"/>
          <p:nvPr/>
        </p:nvSpPr>
        <p:spPr>
          <a:xfrm>
            <a:off x="9176889" y="5850768"/>
            <a:ext cx="2348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dirty="0"/>
              <a:t>extract feature map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9F7BDEF-1E75-BA28-AFDE-57F3CE6E9B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2646" y="6184948"/>
            <a:ext cx="2348187" cy="3854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6A5B8A-2118-8A25-7FB1-2B3BBAA17BC8}"/>
              </a:ext>
            </a:extLst>
          </p:cNvPr>
          <p:cNvSpPr txBox="1"/>
          <p:nvPr/>
        </p:nvSpPr>
        <p:spPr>
          <a:xfrm>
            <a:off x="9176889" y="5250604"/>
            <a:ext cx="29585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100" dirty="0"/>
              <a:t>luminance, contrast, structure</a:t>
            </a:r>
          </a:p>
        </p:txBody>
      </p:sp>
    </p:spTree>
    <p:extLst>
      <p:ext uri="{BB962C8B-B14F-4D97-AF65-F5344CB8AC3E}">
        <p14:creationId xmlns:p14="http://schemas.microsoft.com/office/powerpoint/2010/main" val="80949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DC104-C31D-5BE9-3910-7ECD6CEBD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D407446-08F5-88F8-2766-DBEF6D90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Experiment &amp; 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00EBDE-FF6D-B990-E751-AF74A594D1BD}"/>
              </a:ext>
            </a:extLst>
          </p:cNvPr>
          <p:cNvSpPr txBox="1">
            <a:spLocks/>
          </p:cNvSpPr>
          <p:nvPr/>
        </p:nvSpPr>
        <p:spPr>
          <a:xfrm>
            <a:off x="0" y="2733972"/>
            <a:ext cx="5913120" cy="23124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Training- Base SDXL</a:t>
            </a:r>
          </a:p>
          <a:p>
            <a:pPr lvl="1"/>
            <a:r>
              <a:rPr lang="en-US" altLang="ko-KR" sz="1800" dirty="0"/>
              <a:t>1.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Pre-Training</a:t>
            </a:r>
          </a:p>
          <a:p>
            <a:pPr lvl="1"/>
            <a:r>
              <a:rPr lang="en-US" altLang="ko-KR" sz="1400" dirty="0"/>
              <a:t>Resolution | Batch</a:t>
            </a:r>
            <a:r>
              <a:rPr lang="ko-KR" altLang="en-US" sz="1400" dirty="0"/>
              <a:t> </a:t>
            </a:r>
            <a:r>
              <a:rPr lang="en-US" altLang="ko-KR" sz="1400" dirty="0"/>
              <a:t>size | Optimization Step</a:t>
            </a:r>
          </a:p>
          <a:p>
            <a:pPr lvl="1"/>
            <a:r>
              <a:rPr lang="en-US" altLang="ko-KR" sz="1400" dirty="0"/>
              <a:t>256x256         2048         0.6M  w. size-crop conditioning</a:t>
            </a:r>
          </a:p>
          <a:p>
            <a:pPr lvl="1"/>
            <a:r>
              <a:rPr lang="en-US" altLang="ko-KR" sz="1400" dirty="0"/>
              <a:t>512x512                        0.2M</a:t>
            </a:r>
          </a:p>
          <a:p>
            <a:pPr lvl="1"/>
            <a:r>
              <a:rPr lang="en-US" altLang="ko-KR" sz="1700" dirty="0"/>
              <a:t>2. </a:t>
            </a:r>
            <a:r>
              <a:rPr lang="en-US" altLang="ko-KR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</a:p>
          <a:p>
            <a:pPr lvl="1"/>
            <a:r>
              <a:rPr lang="en-US" altLang="ko-KR" sz="1400" dirty="0"/>
              <a:t>w. multi-aspect ratio </a:t>
            </a:r>
          </a:p>
          <a:p>
            <a:pPr marL="457200" lvl="1" indent="0">
              <a:buNone/>
            </a:pPr>
            <a:r>
              <a:rPr lang="en-US" altLang="ko-KR" sz="1400" dirty="0"/>
              <a:t>	-&gt; max 1024x1024                        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0023CA-ACED-7FE8-D5B8-45F141E867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10" t="19615" r="2785" b="48437"/>
          <a:stretch/>
        </p:blipFill>
        <p:spPr>
          <a:xfrm>
            <a:off x="182880" y="548679"/>
            <a:ext cx="6346088" cy="19490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109AE1-045E-E278-0852-3F19FE070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62" y="4858492"/>
            <a:ext cx="2756472" cy="1816403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BA2B041-0D52-27B5-FE24-D426FEC8F792}"/>
              </a:ext>
            </a:extLst>
          </p:cNvPr>
          <p:cNvSpPr txBox="1">
            <a:spLocks/>
          </p:cNvSpPr>
          <p:nvPr/>
        </p:nvSpPr>
        <p:spPr>
          <a:xfrm>
            <a:off x="6439956" y="617614"/>
            <a:ext cx="5340857" cy="231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+ Refinement Stage</a:t>
            </a:r>
          </a:p>
          <a:p>
            <a:pPr lvl="1"/>
            <a:r>
              <a:rPr lang="en-US" altLang="ko-KR" sz="1800" dirty="0"/>
              <a:t>Partially low-quality samples came out in the experiment</a:t>
            </a:r>
          </a:p>
          <a:p>
            <a:pPr lvl="1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 LDM trainin</a:t>
            </a:r>
            <a:r>
              <a:rPr lang="en-US" altLang="ko-KR" sz="1800" dirty="0"/>
              <a:t>g specialized for high-quality, high-resolution data</a:t>
            </a:r>
          </a:p>
          <a:p>
            <a:pPr lvl="1"/>
            <a:r>
              <a:rPr lang="en-US" altLang="ko-KR" sz="1800" dirty="0"/>
              <a:t>Using </a:t>
            </a:r>
            <a:r>
              <a:rPr lang="en-US" altLang="ko-KR" sz="1800" dirty="0" err="1"/>
              <a:t>SDEdit</a:t>
            </a:r>
            <a:r>
              <a:rPr lang="en-US" altLang="ko-KR" sz="1800" dirty="0"/>
              <a:t> – noising-</a:t>
            </a:r>
            <a:r>
              <a:rPr lang="en-US" altLang="ko-KR" sz="1800" dirty="0" err="1"/>
              <a:t>denosing</a:t>
            </a:r>
            <a:r>
              <a:rPr lang="en-US" altLang="ko-KR" sz="1800" dirty="0"/>
              <a:t> process</a:t>
            </a:r>
          </a:p>
          <a:p>
            <a:pPr lvl="1"/>
            <a:r>
              <a:rPr lang="en-US" altLang="ko-KR" sz="1600" dirty="0"/>
              <a:t>Resolution (256 -&gt; 512 -&gt; 1024)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824C9B-80ED-0AAC-446A-8124E5083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349" y="4334517"/>
            <a:ext cx="5067428" cy="2340378"/>
          </a:xfrm>
          <a:prstGeom prst="rect">
            <a:avLst/>
          </a:prstGeom>
        </p:spPr>
      </p:pic>
      <p:pic>
        <p:nvPicPr>
          <p:cNvPr id="4100" name="Picture 4" descr="그림6. SDEdit의 이미지 생성 과정">
            <a:extLst>
              <a:ext uri="{FF2B5EF4-FFF2-40B4-BE49-F238E27FC236}">
                <a16:creationId xmlns:a16="http://schemas.microsoft.com/office/drawing/2014/main" id="{16555C50-5CF0-DA56-A616-0BAF89BEA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49" y="2887339"/>
            <a:ext cx="4842844" cy="144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DCF28E-8B43-401F-3BEF-4C8B0B9521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120" r="37783"/>
          <a:stretch/>
        </p:blipFill>
        <p:spPr>
          <a:xfrm>
            <a:off x="3779689" y="4523441"/>
            <a:ext cx="2749279" cy="10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61870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581f4f-6acc-462e-a804-5f53744ac23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6" ma:contentTypeDescription="새 문서를 만듭니다." ma:contentTypeScope="" ma:versionID="5b8ae8f1f82aec223f652edd2fe2ac53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6018d01f88989f45740ccebecce3ff92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E2017F-0B6A-4A33-80A3-869CB6EB1969}">
  <ds:schemaRefs>
    <ds:schemaRef ds:uri="22581f4f-6acc-462e-a804-5f53744ac231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54F949A-FF64-4C85-8CE1-966063A26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24754</TotalTime>
  <Words>1603</Words>
  <Application>Microsoft Office PowerPoint</Application>
  <PresentationFormat>와이드스크린</PresentationFormat>
  <Paragraphs>197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-apple-system</vt:lpstr>
      <vt:lpstr>fkGroteskNeue</vt:lpstr>
      <vt:lpstr>var(--font-berkeley-mono)</vt:lpstr>
      <vt:lpstr>var(--font-fk-grotesk)</vt:lpstr>
      <vt:lpstr>마루 부리OTF 가는</vt:lpstr>
      <vt:lpstr>맑은 고딕</vt:lpstr>
      <vt:lpstr>Arial</vt:lpstr>
      <vt:lpstr>Arial Black</vt:lpstr>
      <vt:lpstr>Lato Light</vt:lpstr>
      <vt:lpstr>Times New Roman</vt:lpstr>
      <vt:lpstr>Wingdings</vt:lpstr>
      <vt:lpstr>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542</cp:revision>
  <cp:lastPrinted>2015-03-27T06:32:35Z</cp:lastPrinted>
  <dcterms:created xsi:type="dcterms:W3CDTF">2013-03-09T07:47:17Z</dcterms:created>
  <dcterms:modified xsi:type="dcterms:W3CDTF">2025-03-18T11:35:13Z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